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charts/colors1.xml" ContentType="application/vnd.ms-office.chartcolorstyle+xml"/>
  <Override PartName="/ppt/charts/style1.xml" ContentType="application/vnd.ms-office.chart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9E-4157-AA0C-49D572F5E114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chemeClr val="dk1">
                <a:tint val="5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9E-4157-AA0C-49D572F5E114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Datenreihe 3</c:v>
                </c:pt>
              </c:strCache>
            </c:strRef>
          </c:tx>
          <c:spPr>
            <a:solidFill>
              <a:schemeClr val="dk1">
                <a:tint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9E-4157-AA0C-49D572F5E1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2791520"/>
        <c:axId val="1789674160"/>
      </c:barChart>
      <c:catAx>
        <c:axId val="432791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89674160"/>
        <c:crosses val="autoZero"/>
        <c:auto val="1"/>
        <c:lblAlgn val="ctr"/>
        <c:lblOffset val="100"/>
        <c:noMultiLvlLbl val="0"/>
      </c:catAx>
      <c:valAx>
        <c:axId val="178967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432791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69D936-692F-4C62-B435-22A1BABA3A8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75110536-6F6B-42E5-A09E-52971DF853F3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e-DE" sz="1800" dirty="0"/>
            <a:t>Zitat 1</a:t>
          </a:r>
        </a:p>
      </dgm:t>
    </dgm:pt>
    <dgm:pt modelId="{A6132F44-9AAB-4E28-A9B0-0815C32BABAE}" type="parTrans" cxnId="{E345BE77-7B7F-448B-A072-A9D61EBC0956}">
      <dgm:prSet/>
      <dgm:spPr/>
      <dgm:t>
        <a:bodyPr/>
        <a:lstStyle/>
        <a:p>
          <a:endParaRPr lang="de-DE"/>
        </a:p>
      </dgm:t>
    </dgm:pt>
    <dgm:pt modelId="{E64D932B-9516-4050-9FDA-A6D82E4F2860}" type="sibTrans" cxnId="{E345BE77-7B7F-448B-A072-A9D61EBC0956}">
      <dgm:prSet/>
      <dgm:spPr/>
      <dgm:t>
        <a:bodyPr/>
        <a:lstStyle/>
        <a:p>
          <a:endParaRPr lang="de-DE"/>
        </a:p>
      </dgm:t>
    </dgm:pt>
    <dgm:pt modelId="{750DEC9A-483A-4818-BE0F-39D7D26B1C97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de-DE" sz="1800" dirty="0"/>
            <a:t>Zitat 2</a:t>
          </a:r>
        </a:p>
      </dgm:t>
    </dgm:pt>
    <dgm:pt modelId="{72A56687-1058-45FF-A744-48D09515521A}" type="parTrans" cxnId="{1CB50933-2D28-421A-BA6E-78453D8F5553}">
      <dgm:prSet/>
      <dgm:spPr/>
      <dgm:t>
        <a:bodyPr/>
        <a:lstStyle/>
        <a:p>
          <a:endParaRPr lang="de-DE"/>
        </a:p>
      </dgm:t>
    </dgm:pt>
    <dgm:pt modelId="{95AAB38B-EC3D-4A99-81ED-F6070098935B}" type="sibTrans" cxnId="{1CB50933-2D28-421A-BA6E-78453D8F5553}">
      <dgm:prSet/>
      <dgm:spPr/>
      <dgm:t>
        <a:bodyPr/>
        <a:lstStyle/>
        <a:p>
          <a:endParaRPr lang="de-DE"/>
        </a:p>
      </dgm:t>
    </dgm:pt>
    <dgm:pt modelId="{03BDE24F-2CDD-4370-AFDA-6592BCD5AE73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Zitat 3</a:t>
          </a:r>
        </a:p>
      </dgm:t>
    </dgm:pt>
    <dgm:pt modelId="{531C20E5-76F9-4679-B669-2ED56F85AEDA}" type="parTrans" cxnId="{E83550F3-1299-427C-86E0-B16DD2E10920}">
      <dgm:prSet/>
      <dgm:spPr/>
      <dgm:t>
        <a:bodyPr/>
        <a:lstStyle/>
        <a:p>
          <a:endParaRPr lang="de-DE"/>
        </a:p>
      </dgm:t>
    </dgm:pt>
    <dgm:pt modelId="{922C12EE-11F2-4EF9-931B-C07133036131}" type="sibTrans" cxnId="{E83550F3-1299-427C-86E0-B16DD2E10920}">
      <dgm:prSet/>
      <dgm:spPr/>
      <dgm:t>
        <a:bodyPr/>
        <a:lstStyle/>
        <a:p>
          <a:endParaRPr lang="de-DE"/>
        </a:p>
      </dgm:t>
    </dgm:pt>
    <dgm:pt modelId="{7F6203E9-68BA-489D-9525-652D13A553FB}" type="pres">
      <dgm:prSet presAssocID="{0469D936-692F-4C62-B435-22A1BABA3A8E}" presName="linearFlow" presStyleCnt="0">
        <dgm:presLayoutVars>
          <dgm:dir/>
          <dgm:resizeHandles val="exact"/>
        </dgm:presLayoutVars>
      </dgm:prSet>
      <dgm:spPr/>
    </dgm:pt>
    <dgm:pt modelId="{199A4454-29AD-4AFA-912C-1FB5B744ABB1}" type="pres">
      <dgm:prSet presAssocID="{75110536-6F6B-42E5-A09E-52971DF853F3}" presName="composite" presStyleCnt="0"/>
      <dgm:spPr/>
    </dgm:pt>
    <dgm:pt modelId="{504FFB3D-F950-4876-A310-1A4E46B31C89}" type="pres">
      <dgm:prSet presAssocID="{75110536-6F6B-42E5-A09E-52971DF853F3}" presName="imgShp" presStyleLbl="fgImgPlace1" presStyleIdx="0" presStyleCnt="3"/>
      <dgm:spPr>
        <a:blipFill dpi="0"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364" t="-7499" r="2364" b="-32501"/>
          </a:stretch>
        </a:blipFill>
      </dgm:spPr>
      <dgm:extLst>
        <a:ext uri="{E40237B7-FDA0-4F09-8148-C483321AD2D9}">
          <dgm14:cNvPr xmlns:dgm14="http://schemas.microsoft.com/office/drawing/2010/diagram" id="0" name="" descr="Frau mit langen gewellten Haaren"/>
        </a:ext>
      </dgm:extLst>
    </dgm:pt>
    <dgm:pt modelId="{FC1C22AE-AF45-41A5-AFB2-CC7016461161}" type="pres">
      <dgm:prSet presAssocID="{75110536-6F6B-42E5-A09E-52971DF853F3}" presName="txShp" presStyleLbl="node1" presStyleIdx="0" presStyleCnt="3">
        <dgm:presLayoutVars>
          <dgm:bulletEnabled val="1"/>
        </dgm:presLayoutVars>
      </dgm:prSet>
      <dgm:spPr/>
    </dgm:pt>
    <dgm:pt modelId="{C67C0D50-587A-4125-B5A2-726C2E04C294}" type="pres">
      <dgm:prSet presAssocID="{E64D932B-9516-4050-9FDA-A6D82E4F2860}" presName="spacing" presStyleCnt="0"/>
      <dgm:spPr/>
    </dgm:pt>
    <dgm:pt modelId="{61A2A97D-3564-4C73-8376-77A2F44D20D6}" type="pres">
      <dgm:prSet presAssocID="{750DEC9A-483A-4818-BE0F-39D7D26B1C97}" presName="composite" presStyleCnt="0"/>
      <dgm:spPr/>
    </dgm:pt>
    <dgm:pt modelId="{32A3D1BF-7F3C-41EC-9367-19AAA87DB424}" type="pres">
      <dgm:prSet presAssocID="{750DEC9A-483A-4818-BE0F-39D7D26B1C97}" presName="imgShp" presStyleLbl="fgImgPlace1" presStyleIdx="1" presStyleCnt="3"/>
      <dgm:spPr>
        <a:blipFill dpi="0"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3940" t="2650" r="3940" b="-44650"/>
          </a:stretch>
        </a:blipFill>
      </dgm:spPr>
      <dgm:extLst>
        <a:ext uri="{E40237B7-FDA0-4F09-8148-C483321AD2D9}">
          <dgm14:cNvPr xmlns:dgm14="http://schemas.microsoft.com/office/drawing/2010/diagram" id="0" name="" descr="Person, die Pullover trägt"/>
        </a:ext>
      </dgm:extLst>
    </dgm:pt>
    <dgm:pt modelId="{0766B6D3-B4C9-4693-B705-9EA9BF495646}" type="pres">
      <dgm:prSet presAssocID="{750DEC9A-483A-4818-BE0F-39D7D26B1C97}" presName="txShp" presStyleLbl="node1" presStyleIdx="1" presStyleCnt="3">
        <dgm:presLayoutVars>
          <dgm:bulletEnabled val="1"/>
        </dgm:presLayoutVars>
      </dgm:prSet>
      <dgm:spPr/>
    </dgm:pt>
    <dgm:pt modelId="{98DE0608-AC1B-4DF6-8985-193DAB5C1B40}" type="pres">
      <dgm:prSet presAssocID="{95AAB38B-EC3D-4A99-81ED-F6070098935B}" presName="spacing" presStyleCnt="0"/>
      <dgm:spPr/>
    </dgm:pt>
    <dgm:pt modelId="{8468DD75-52A4-4901-9F66-B8A2456C5D03}" type="pres">
      <dgm:prSet presAssocID="{03BDE24F-2CDD-4370-AFDA-6592BCD5AE73}" presName="composite" presStyleCnt="0"/>
      <dgm:spPr/>
    </dgm:pt>
    <dgm:pt modelId="{DA6C94A2-E8BC-42CA-B42E-B068879AC7BE}" type="pres">
      <dgm:prSet presAssocID="{03BDE24F-2CDD-4370-AFDA-6592BCD5AE73}" presName="imgShp" presStyleLbl="fgImgPlace1" presStyleIdx="2" presStyleCnt="3"/>
      <dgm:spPr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5517" t="296" r="5517" b="-26296"/>
          </a:stretch>
        </a:blipFill>
      </dgm:spPr>
      <dgm:extLst>
        <a:ext uri="{E40237B7-FDA0-4F09-8148-C483321AD2D9}">
          <dgm14:cNvPr xmlns:dgm14="http://schemas.microsoft.com/office/drawing/2010/diagram" id="0" name="" descr="Bärtiger Mann in einer Robe"/>
        </a:ext>
      </dgm:extLst>
    </dgm:pt>
    <dgm:pt modelId="{FAEA71DE-323C-4D87-AE81-DA138A36565E}" type="pres">
      <dgm:prSet presAssocID="{03BDE24F-2CDD-4370-AFDA-6592BCD5AE73}" presName="txShp" presStyleLbl="node1" presStyleIdx="2" presStyleCnt="3">
        <dgm:presLayoutVars>
          <dgm:bulletEnabled val="1"/>
        </dgm:presLayoutVars>
      </dgm:prSet>
      <dgm:spPr/>
    </dgm:pt>
  </dgm:ptLst>
  <dgm:cxnLst>
    <dgm:cxn modelId="{BDEBC100-6ED5-4BD8-BCB0-BC540128BBC2}" type="presOf" srcId="{75110536-6F6B-42E5-A09E-52971DF853F3}" destId="{FC1C22AE-AF45-41A5-AFB2-CC7016461161}" srcOrd="0" destOrd="0" presId="urn:microsoft.com/office/officeart/2005/8/layout/vList3"/>
    <dgm:cxn modelId="{1CB50933-2D28-421A-BA6E-78453D8F5553}" srcId="{0469D936-692F-4C62-B435-22A1BABA3A8E}" destId="{750DEC9A-483A-4818-BE0F-39D7D26B1C97}" srcOrd="1" destOrd="0" parTransId="{72A56687-1058-45FF-A744-48D09515521A}" sibTransId="{95AAB38B-EC3D-4A99-81ED-F6070098935B}"/>
    <dgm:cxn modelId="{7975FF69-6EBC-40E6-8F3E-5DA49EFDB840}" type="presOf" srcId="{750DEC9A-483A-4818-BE0F-39D7D26B1C97}" destId="{0766B6D3-B4C9-4693-B705-9EA9BF495646}" srcOrd="0" destOrd="0" presId="urn:microsoft.com/office/officeart/2005/8/layout/vList3"/>
    <dgm:cxn modelId="{6CD42952-C05B-4D13-A839-7D30D429FF32}" type="presOf" srcId="{03BDE24F-2CDD-4370-AFDA-6592BCD5AE73}" destId="{FAEA71DE-323C-4D87-AE81-DA138A36565E}" srcOrd="0" destOrd="0" presId="urn:microsoft.com/office/officeart/2005/8/layout/vList3"/>
    <dgm:cxn modelId="{E345BE77-7B7F-448B-A072-A9D61EBC0956}" srcId="{0469D936-692F-4C62-B435-22A1BABA3A8E}" destId="{75110536-6F6B-42E5-A09E-52971DF853F3}" srcOrd="0" destOrd="0" parTransId="{A6132F44-9AAB-4E28-A9B0-0815C32BABAE}" sibTransId="{E64D932B-9516-4050-9FDA-A6D82E4F2860}"/>
    <dgm:cxn modelId="{B2307A9B-1512-4AC2-A48C-313FC7FFF0B4}" type="presOf" srcId="{0469D936-692F-4C62-B435-22A1BABA3A8E}" destId="{7F6203E9-68BA-489D-9525-652D13A553FB}" srcOrd="0" destOrd="0" presId="urn:microsoft.com/office/officeart/2005/8/layout/vList3"/>
    <dgm:cxn modelId="{E83550F3-1299-427C-86E0-B16DD2E10920}" srcId="{0469D936-692F-4C62-B435-22A1BABA3A8E}" destId="{03BDE24F-2CDD-4370-AFDA-6592BCD5AE73}" srcOrd="2" destOrd="0" parTransId="{531C20E5-76F9-4679-B669-2ED56F85AEDA}" sibTransId="{922C12EE-11F2-4EF9-931B-C07133036131}"/>
    <dgm:cxn modelId="{B5C662DF-2233-4574-8C24-11713B6520A6}" type="presParOf" srcId="{7F6203E9-68BA-489D-9525-652D13A553FB}" destId="{199A4454-29AD-4AFA-912C-1FB5B744ABB1}" srcOrd="0" destOrd="0" presId="urn:microsoft.com/office/officeart/2005/8/layout/vList3"/>
    <dgm:cxn modelId="{014482BC-149D-4C24-BBA2-7CC9D65B2EFE}" type="presParOf" srcId="{199A4454-29AD-4AFA-912C-1FB5B744ABB1}" destId="{504FFB3D-F950-4876-A310-1A4E46B31C89}" srcOrd="0" destOrd="0" presId="urn:microsoft.com/office/officeart/2005/8/layout/vList3"/>
    <dgm:cxn modelId="{FA0C3C92-54E7-42ED-9DDA-951933F528F5}" type="presParOf" srcId="{199A4454-29AD-4AFA-912C-1FB5B744ABB1}" destId="{FC1C22AE-AF45-41A5-AFB2-CC7016461161}" srcOrd="1" destOrd="0" presId="urn:microsoft.com/office/officeart/2005/8/layout/vList3"/>
    <dgm:cxn modelId="{0FAA4961-7648-40E7-A3D1-018FFCCA36F3}" type="presParOf" srcId="{7F6203E9-68BA-489D-9525-652D13A553FB}" destId="{C67C0D50-587A-4125-B5A2-726C2E04C294}" srcOrd="1" destOrd="0" presId="urn:microsoft.com/office/officeart/2005/8/layout/vList3"/>
    <dgm:cxn modelId="{80C4A4A6-A2FC-410C-87C4-93EB4860B722}" type="presParOf" srcId="{7F6203E9-68BA-489D-9525-652D13A553FB}" destId="{61A2A97D-3564-4C73-8376-77A2F44D20D6}" srcOrd="2" destOrd="0" presId="urn:microsoft.com/office/officeart/2005/8/layout/vList3"/>
    <dgm:cxn modelId="{086480BF-0BAC-4DFC-9198-FA2436137F8A}" type="presParOf" srcId="{61A2A97D-3564-4C73-8376-77A2F44D20D6}" destId="{32A3D1BF-7F3C-41EC-9367-19AAA87DB424}" srcOrd="0" destOrd="0" presId="urn:microsoft.com/office/officeart/2005/8/layout/vList3"/>
    <dgm:cxn modelId="{2FCC3428-36F8-4BDD-8005-DFC446CB030F}" type="presParOf" srcId="{61A2A97D-3564-4C73-8376-77A2F44D20D6}" destId="{0766B6D3-B4C9-4693-B705-9EA9BF495646}" srcOrd="1" destOrd="0" presId="urn:microsoft.com/office/officeart/2005/8/layout/vList3"/>
    <dgm:cxn modelId="{F94D296A-0F62-4BC9-AD52-5F3C9C3B9D1A}" type="presParOf" srcId="{7F6203E9-68BA-489D-9525-652D13A553FB}" destId="{98DE0608-AC1B-4DF6-8985-193DAB5C1B40}" srcOrd="3" destOrd="0" presId="urn:microsoft.com/office/officeart/2005/8/layout/vList3"/>
    <dgm:cxn modelId="{A515E3C1-D89B-4927-A9A8-915C33BE1727}" type="presParOf" srcId="{7F6203E9-68BA-489D-9525-652D13A553FB}" destId="{8468DD75-52A4-4901-9F66-B8A2456C5D03}" srcOrd="4" destOrd="0" presId="urn:microsoft.com/office/officeart/2005/8/layout/vList3"/>
    <dgm:cxn modelId="{D905FBAF-1EB3-4956-9904-051162854A40}" type="presParOf" srcId="{8468DD75-52A4-4901-9F66-B8A2456C5D03}" destId="{DA6C94A2-E8BC-42CA-B42E-B068879AC7BE}" srcOrd="0" destOrd="0" presId="urn:microsoft.com/office/officeart/2005/8/layout/vList3"/>
    <dgm:cxn modelId="{267F8ECA-CFE9-4823-8E24-6E1D7EBA0734}" type="presParOf" srcId="{8468DD75-52A4-4901-9F66-B8A2456C5D03}" destId="{FAEA71DE-323C-4D87-AE81-DA138A36565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C22AE-AF45-41A5-AFB2-CC7016461161}">
      <dsp:nvSpPr>
        <dsp:cNvPr id="0" name=""/>
        <dsp:cNvSpPr/>
      </dsp:nvSpPr>
      <dsp:spPr>
        <a:xfrm rot="10800000">
          <a:off x="1170078" y="1914"/>
          <a:ext cx="3445764" cy="1208643"/>
        </a:xfrm>
        <a:prstGeom prst="homePlat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Zitat 1</a:t>
          </a:r>
        </a:p>
      </dsp:txBody>
      <dsp:txXfrm rot="10800000">
        <a:off x="1472239" y="1914"/>
        <a:ext cx="3143603" cy="1208643"/>
      </dsp:txXfrm>
    </dsp:sp>
    <dsp:sp modelId="{504FFB3D-F950-4876-A310-1A4E46B31C89}">
      <dsp:nvSpPr>
        <dsp:cNvPr id="0" name=""/>
        <dsp:cNvSpPr/>
      </dsp:nvSpPr>
      <dsp:spPr>
        <a:xfrm>
          <a:off x="565757" y="1914"/>
          <a:ext cx="1208643" cy="1208643"/>
        </a:xfrm>
        <a:prstGeom prst="ellipse">
          <a:avLst/>
        </a:prstGeom>
        <a:blipFill dpi="0"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364" t="-7499" r="2364" b="-32501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66B6D3-B4C9-4693-B705-9EA9BF495646}">
      <dsp:nvSpPr>
        <dsp:cNvPr id="0" name=""/>
        <dsp:cNvSpPr/>
      </dsp:nvSpPr>
      <dsp:spPr>
        <a:xfrm rot="10800000">
          <a:off x="1170078" y="1571347"/>
          <a:ext cx="3445764" cy="1208643"/>
        </a:xfrm>
        <a:prstGeom prst="homePlat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/>
            <a:t>Zitat 2</a:t>
          </a:r>
        </a:p>
      </dsp:txBody>
      <dsp:txXfrm rot="10800000">
        <a:off x="1472239" y="1571347"/>
        <a:ext cx="3143603" cy="1208643"/>
      </dsp:txXfrm>
    </dsp:sp>
    <dsp:sp modelId="{32A3D1BF-7F3C-41EC-9367-19AAA87DB424}">
      <dsp:nvSpPr>
        <dsp:cNvPr id="0" name=""/>
        <dsp:cNvSpPr/>
      </dsp:nvSpPr>
      <dsp:spPr>
        <a:xfrm>
          <a:off x="565757" y="1571347"/>
          <a:ext cx="1208643" cy="1208643"/>
        </a:xfrm>
        <a:prstGeom prst="ellipse">
          <a:avLst/>
        </a:prstGeom>
        <a:blipFill dpi="0"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3940" t="2650" r="3940" b="-4465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A71DE-323C-4D87-AE81-DA138A36565E}">
      <dsp:nvSpPr>
        <dsp:cNvPr id="0" name=""/>
        <dsp:cNvSpPr/>
      </dsp:nvSpPr>
      <dsp:spPr>
        <a:xfrm rot="10800000">
          <a:off x="1170078" y="3140779"/>
          <a:ext cx="3445764" cy="1208643"/>
        </a:xfrm>
        <a:prstGeom prst="homePlat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2978" tIns="68580" rIns="128016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solidFill>
                <a:prstClr val="white"/>
              </a:solidFill>
              <a:latin typeface="Aptos" panose="02110004020202020204"/>
              <a:ea typeface="+mn-ea"/>
              <a:cs typeface="+mn-cs"/>
            </a:rPr>
            <a:t>Zitat 3</a:t>
          </a:r>
        </a:p>
      </dsp:txBody>
      <dsp:txXfrm rot="10800000">
        <a:off x="1472239" y="3140779"/>
        <a:ext cx="3143603" cy="1208643"/>
      </dsp:txXfrm>
    </dsp:sp>
    <dsp:sp modelId="{DA6C94A2-E8BC-42CA-B42E-B068879AC7BE}">
      <dsp:nvSpPr>
        <dsp:cNvPr id="0" name=""/>
        <dsp:cNvSpPr/>
      </dsp:nvSpPr>
      <dsp:spPr>
        <a:xfrm>
          <a:off x="565757" y="3140779"/>
          <a:ext cx="1208643" cy="1208643"/>
        </a:xfrm>
        <a:prstGeom prst="ellipse">
          <a:avLst/>
        </a:prstGeom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l="-5517" t="296" r="5517" b="-26296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C9084-5B6A-4131-B274-6928B1A6AA20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D0AF1-9F90-4CB7-A72B-79F9127836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2581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Formuliere hier kurz, wer du bist und was dein Ziel ist. Zeige, dass du deine Leistung wertschätzt und fair abgebildet sehen willst. Keine Rechtfertigung – du öffnest das Gespräch selbstbewusst.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667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1" dirty="0"/>
              <a:t>Schreibe hier, welche Aufgaben du eigenständig übernimmst, die dein offizielles Jobprofil übersteigen. Denk an Prozessverbesserungen, teamübergreifende Arbeit oder Moderationsrollen.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98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Führe 2–3 messbare Ergebnisse an. Zeig klar: Deine Arbeit bringt Output und Mehrwert. Wenn du keine Zahlen hast, nutze qualitative Belege.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854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i="0" dirty="0"/>
              <a:t>Nutze Rückmeldungen von Kolleg*innen, Führungskraft oder Kunden. Zitate wirken stark! Setze Benchmarks dagegen, um zu zeigen, dass du realistisch forderst.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648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Fasse dein Anliegen zusammen: Was möchtest du konkret? Zeig dich offen für Lösungen. Schließe positiv: Du willst deinen Beitrag weiterbringen.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6D0AF1-9F90-4CB7-A72B-79F9127836F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07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99B89-BDF2-8536-25A9-866E6A6527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25D773-CEBD-927C-34E7-1BD13A8795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E646D2-50ED-A3E9-8571-25D942673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A88E36-DF45-0525-8928-98D2296CA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FAAB1A-8EDE-50A6-83C0-428603909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263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90B5A5-8373-684F-A8E7-4EE73431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A9AA78-4A78-F220-73AA-1868A90F4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C66046-5FC1-361A-E2AD-38CDD3FC1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1470BB-344C-CB80-B5BA-FC118081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210D6D-C781-9993-A06C-766C9442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7710EBE-0C53-92FC-0572-D413CCB0F2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36162E0-5BF2-6610-BAE9-29B90059B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74FBE9-9408-4913-C47E-B25C3F830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996DF0-F7C6-58DA-6E85-9D7D2DA42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6EC651-82BB-C0D8-DAB6-EFF2827A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5938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096CC-A738-7ADF-8123-3FC2A3082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D9EDBC-C6E2-5890-3F6F-FC221DA55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C44C84-E163-599F-C952-AD9F7DB0B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728FB2-1F0B-A96F-99F0-FA75E05BA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D93D29-E9D2-AE1F-3160-3D3D2354D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018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20149-D91F-A213-42DD-3736431AA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450094B-909F-91B7-6FB0-01CDDC9B4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F88E81-C980-AEE1-0E28-0138D016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A3A4EE-C53E-BE86-BE41-366E1D0E4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5609A3E-8F83-5EE0-A9B7-514C11081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827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84882-449A-06E3-06CA-C8FC7CC16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E1D933F-CDE8-F6A4-B577-50A68EA07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03692D-D9C0-7190-C3E1-FD0041039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00857B-36EC-9059-CD30-DAD983B97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9FBA25-F8C5-76CF-55D7-6DDDBD675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8573695-835C-B7F2-12E9-83A93758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29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6A3F0-7999-746E-ABD2-0A21275B8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A1BA6EB-253A-EDC3-B3DA-090F5C5C4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46557F2-C3DA-A2A0-F36C-1A10DA3C1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75A9D2B-3775-D907-0C69-EE4ACE56E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31E000-F4C3-0F49-2415-330EE5AB53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2BFD9B0-C039-0952-F403-3DCF43347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F67B3F7-BFE1-2030-F670-DC24BA420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828E56A-9A4B-640A-C6EF-A29BF83B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7257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FDFD3-3FC1-0C4D-D3CD-81EC5FA52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13FC00D-27D1-B94D-1D4F-7CCE9FC8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8F68FC-7C73-699B-3094-1E4A93EC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36667DD-D2FF-B7FA-78D6-89023684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59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192A6E-9AC5-2DFD-3E4D-AD7D1CF7B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AE0D714-A257-28E0-DFD3-69092DF8C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313A75-E3CD-DDBB-C248-907B70A2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51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00CEC-0188-46C3-1F00-B1EB8729B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126117-D898-C74F-0EA6-34946C6C9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6E1193-0859-5F93-E29E-4F27ED2A6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AFDB1B1-460F-A437-9E06-47B1180AF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EFD6A7-8822-AAC7-C515-D106A62F5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F33A552-19B3-79CC-D6AE-1F7226865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82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8D2E0-95D4-F373-D2EB-EE994A5C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9A5ED70-2FDE-2288-99B5-59ED00BEB5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C2CF97-D66A-6EE2-8117-3736617E8D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14C619-0940-45E4-DEFA-C1B622BB2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8EA9F-9A84-DF25-12BF-A4B91548D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2EFD24-DC53-81BF-526A-71D2A85B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1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46EDB06-03BD-1C99-93AE-BF6F4C2B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74DCE0E-3408-F709-F0F1-E1198C48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58D8E8-A4BE-0BEF-EA95-C75C88EDE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09FEF5-57F0-46DF-8896-DFC2FF3B0F8A}" type="datetimeFigureOut">
              <a:rPr lang="de-DE" smtClean="0"/>
              <a:t>16.07.2025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50CB9D0-8714-FFA4-0664-5EAE2C232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FBEAA3-3F2F-D4DA-0B81-A26E06889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F13E8F-8E5B-47E3-B51F-EE50ED8910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58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C5A593-9B4E-4A3A-0164-EE12796B8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Positionstitel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EDAE757-3631-D939-D80B-440A85521F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Mein Ziel: faire Gehaltsanpassung</a:t>
            </a:r>
          </a:p>
        </p:txBody>
      </p:sp>
    </p:spTree>
    <p:extLst>
      <p:ext uri="{BB962C8B-B14F-4D97-AF65-F5344CB8AC3E}">
        <p14:creationId xmlns:p14="http://schemas.microsoft.com/office/powerpoint/2010/main" val="173507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A4DFD5-61F5-FAD0-F57F-345332453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Verantwortung &amp; Wirkung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3E50F0-C2A9-2695-8D8B-78F43AC7F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Stichpunkte: Was machst du über deine offizielle Rolle hinaus?</a:t>
            </a:r>
          </a:p>
        </p:txBody>
      </p:sp>
    </p:spTree>
    <p:extLst>
      <p:ext uri="{BB962C8B-B14F-4D97-AF65-F5344CB8AC3E}">
        <p14:creationId xmlns:p14="http://schemas.microsoft.com/office/powerpoint/2010/main" val="3225543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8B91D-4B9B-1F7A-3213-5C16342CA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Erfolge &amp; messbare Ergebnisse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A1920C2-D051-12AB-CB43-C4148FED9B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/>
              <a:t>Stichpunkte: Erfolge mit Zahlen, Daten, konkreten Beispielen.</a:t>
            </a:r>
          </a:p>
        </p:txBody>
      </p:sp>
      <p:graphicFrame>
        <p:nvGraphicFramePr>
          <p:cNvPr id="8" name="Inhaltsplatzhalter 7">
            <a:extLst>
              <a:ext uri="{FF2B5EF4-FFF2-40B4-BE49-F238E27FC236}">
                <a16:creationId xmlns:a16="http://schemas.microsoft.com/office/drawing/2014/main" id="{9EE51900-6FFF-AEE1-AB29-8A54B889079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8359139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765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B13CFFFB-9AB1-6E46-C0B5-536A856E9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Feedback &amp; Marktvergleich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8A0BB099-7678-0F2F-3D64-8A6A2FBD91F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525797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C961AD08-D692-91A3-1175-57A84B6970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/>
              <a:t>Vergleich zu Markt oder internen Benchmarks</a:t>
            </a: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057FA535-11D8-9BBF-A7C3-964358555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Kurze Zitate / Rückmeldungen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Vergleich zu Markt oder internen Benchmarks</a:t>
            </a:r>
          </a:p>
        </p:txBody>
      </p:sp>
    </p:spTree>
    <p:extLst>
      <p:ext uri="{BB962C8B-B14F-4D97-AF65-F5344CB8AC3E}">
        <p14:creationId xmlns:p14="http://schemas.microsoft.com/office/powerpoint/2010/main" val="330492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10BFF7-6213-A5DF-1ABC-279AD8A2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Gehaltsvorstellung &amp; Optionen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09BFD8E-CCCB-F618-8F4E-F5CBC655C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Deine Range, Alternativen (stufenweise Erhöhung, Zeitplan)</a:t>
            </a:r>
          </a:p>
        </p:txBody>
      </p:sp>
    </p:spTree>
    <p:extLst>
      <p:ext uri="{BB962C8B-B14F-4D97-AF65-F5344CB8AC3E}">
        <p14:creationId xmlns:p14="http://schemas.microsoft.com/office/powerpoint/2010/main" val="1458427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A4C358644EB2429AB42526B02D7ABD" ma:contentTypeVersion="17" ma:contentTypeDescription="Ein neues Dokument erstellen." ma:contentTypeScope="" ma:versionID="522d0d36a638c780719bd821b815d3b0">
  <xsd:schema xmlns:xsd="http://www.w3.org/2001/XMLSchema" xmlns:xs="http://www.w3.org/2001/XMLSchema" xmlns:p="http://schemas.microsoft.com/office/2006/metadata/properties" xmlns:ns2="f700a632-b198-4917-a231-eaddfafb62f7" xmlns:ns3="c974ff3e-ee84-426a-9b54-14852143ceb6" targetNamespace="http://schemas.microsoft.com/office/2006/metadata/properties" ma:root="true" ma:fieldsID="fc4911cf5ddf1e5e6a0366d099502342" ns2:_="" ns3:_="">
    <xsd:import namespace="f700a632-b198-4917-a231-eaddfafb62f7"/>
    <xsd:import namespace="c974ff3e-ee84-426a-9b54-14852143ce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00a632-b198-4917-a231-eaddfafb62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df83625f-cafe-419d-82e7-9f36b91c62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74ff3e-ee84-426a-9b54-14852143ceb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780c9f2-47c9-4f3e-9e3b-eb741edb33e1}" ma:internalName="TaxCatchAll" ma:showField="CatchAllData" ma:web="c974ff3e-ee84-426a-9b54-14852143ceb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74ff3e-ee84-426a-9b54-14852143ceb6" xsi:nil="true"/>
    <lcf76f155ced4ddcb4097134ff3c332f xmlns="f700a632-b198-4917-a231-eaddfafb62f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40C421-B5BD-44DD-8616-0010ED99CE46}"/>
</file>

<file path=customXml/itemProps2.xml><?xml version="1.0" encoding="utf-8"?>
<ds:datastoreItem xmlns:ds="http://schemas.openxmlformats.org/officeDocument/2006/customXml" ds:itemID="{D6B3C559-C362-4BD1-BF41-71797EDAD6CF}"/>
</file>

<file path=customXml/itemProps3.xml><?xml version="1.0" encoding="utf-8"?>
<ds:datastoreItem xmlns:ds="http://schemas.openxmlformats.org/officeDocument/2006/customXml" ds:itemID="{BFBDF00B-9948-4796-AD0D-B75AA29633F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Breitbild</PresentationFormat>
  <Paragraphs>26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</vt:lpstr>
      <vt:lpstr>Positionstitel</vt:lpstr>
      <vt:lpstr>Verantwortung &amp; Wirkung</vt:lpstr>
      <vt:lpstr>Erfolge &amp; messbare Ergebnisse</vt:lpstr>
      <vt:lpstr>Feedback &amp; Marktvergleich</vt:lpstr>
      <vt:lpstr>Gehaltsvorstellung &amp; Optionen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Chlebowski, Sarah</dc:creator>
  <cp:lastModifiedBy>Chlebowski, Sarah</cp:lastModifiedBy>
  <cp:revision>1</cp:revision>
  <dcterms:created xsi:type="dcterms:W3CDTF">2025-07-16T11:57:39Z</dcterms:created>
  <dcterms:modified xsi:type="dcterms:W3CDTF">2025-07-16T12:12:10Z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0x0101002AA4C358644EB2429AB42526B02D7ABD</vt:lpwstr>
  </property>
</Properties>
</file>